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7" r:id="rId6"/>
    <p:sldId id="259" r:id="rId7"/>
    <p:sldId id="260" r:id="rId8"/>
    <p:sldId id="268" r:id="rId9"/>
    <p:sldId id="261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B2E9F2"/>
    <a:srgbClr val="FF0066"/>
    <a:srgbClr val="99FFCC"/>
    <a:srgbClr val="FFFFB7"/>
    <a:srgbClr val="FFCCFF"/>
    <a:srgbClr val="FF6699"/>
    <a:srgbClr val="FFE1E1"/>
    <a:srgbClr val="FFC5D8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8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 hasCustomPrompt="1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 hasCustomPrompt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F52-88DD-496E-89DF-1F820DE56B1C}" type="datetimeFigureOut">
              <a:rPr lang="it-IT" smtClean="0"/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B3C-269B-4E65-B3E4-13B1FB7F0E13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F52-88DD-496E-89DF-1F820DE56B1C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B3C-269B-4E65-B3E4-13B1FB7F0E13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F52-88DD-496E-89DF-1F820DE56B1C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B3C-269B-4E65-B3E4-13B1FB7F0E13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F52-88DD-496E-89DF-1F820DE56B1C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B3C-269B-4E65-B3E4-13B1FB7F0E13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F52-88DD-496E-89DF-1F820DE56B1C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B3C-269B-4E65-B3E4-13B1FB7F0E13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F52-88DD-496E-89DF-1F820DE56B1C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B3C-269B-4E65-B3E4-13B1FB7F0E13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 hasCustomPrompt="1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 hasCustomPrompt="1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F52-88DD-496E-89DF-1F820DE56B1C}" type="datetimeFigureOut">
              <a:rPr lang="it-IT" smtClean="0"/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B3C-269B-4E65-B3E4-13B1FB7F0E13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F52-88DD-496E-89DF-1F820DE56B1C}" type="datetimeFigureOut">
              <a:rPr lang="it-IT" smtClean="0"/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B3C-269B-4E65-B3E4-13B1FB7F0E13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F52-88DD-496E-89DF-1F820DE56B1C}" type="datetimeFigureOut">
              <a:rPr lang="it-IT" smtClean="0"/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B3C-269B-4E65-B3E4-13B1FB7F0E13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 hasCustomPrompt="1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 hasCustomPrompt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 eaLnBrk="1" latinLnBrk="0" hangingPunct="1"/>
            <a:r>
              <a:rPr lang="it-IT" smtClean="0"/>
              <a:t>Secondo livello</a:t>
            </a:r>
            <a:endParaRPr lang="it-IT" smtClean="0"/>
          </a:p>
          <a:p>
            <a:pPr lvl="2" eaLnBrk="1" latinLnBrk="0" hangingPunct="1"/>
            <a:r>
              <a:rPr lang="it-IT" smtClean="0"/>
              <a:t>Terzo livello</a:t>
            </a:r>
            <a:endParaRPr lang="it-IT" smtClean="0"/>
          </a:p>
          <a:p>
            <a:pPr lvl="3" eaLnBrk="1" latinLnBrk="0" hangingPunct="1"/>
            <a:r>
              <a:rPr lang="it-IT" smtClean="0"/>
              <a:t>Quarto livello</a:t>
            </a:r>
            <a:endParaRPr lang="it-IT" smtClean="0"/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F52-88DD-496E-89DF-1F820DE56B1C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BB3C-269B-4E65-B3E4-13B1FB7F0E13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4F52-88DD-496E-89DF-1F820DE56B1C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84BB3C-269B-4E65-B3E4-13B1FB7F0E13}" type="slidenum">
              <a:rPr lang="it-IT" smtClean="0"/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  <a:endParaRPr kumimoji="0" lang="it-IT" smtClean="0"/>
          </a:p>
          <a:p>
            <a:pPr lvl="1" eaLnBrk="1" latinLnBrk="0" hangingPunct="1"/>
            <a:r>
              <a:rPr kumimoji="0" lang="it-IT" smtClean="0"/>
              <a:t>Secondo livello</a:t>
            </a:r>
            <a:endParaRPr kumimoji="0" lang="it-IT" smtClean="0"/>
          </a:p>
          <a:p>
            <a:pPr lvl="2" eaLnBrk="1" latinLnBrk="0" hangingPunct="1"/>
            <a:r>
              <a:rPr kumimoji="0" lang="it-IT" smtClean="0"/>
              <a:t>Terzo livello</a:t>
            </a:r>
            <a:endParaRPr kumimoji="0" lang="it-IT" smtClean="0"/>
          </a:p>
          <a:p>
            <a:pPr lvl="3" eaLnBrk="1" latinLnBrk="0" hangingPunct="1"/>
            <a:r>
              <a:rPr kumimoji="0" lang="it-IT" smtClean="0"/>
              <a:t>Quarto livello</a:t>
            </a:r>
            <a:endParaRPr kumimoji="0" lang="it-IT" smtClean="0"/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244F52-88DD-496E-89DF-1F820DE56B1C}" type="datetimeFigureOut">
              <a:rPr lang="it-IT" smtClean="0"/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84BB3C-269B-4E65-B3E4-13B1FB7F0E13}" type="slidenum">
              <a:rPr lang="it-IT" smtClean="0"/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1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e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e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emf"/><Relationship Id="rId2" Type="http://schemas.openxmlformats.org/officeDocument/2006/relationships/oleObject" Target="../embeddings/oleObject6.bin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e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emf"/><Relationship Id="rId2" Type="http://schemas.openxmlformats.org/officeDocument/2006/relationships/oleObject" Target="../embeddings/oleObject8.bin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611560" y="548680"/>
          <a:ext cx="8064896" cy="604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1" imgW="1811020" imgH="977265" progId="AcroExch.Document.DC">
                  <p:embed/>
                </p:oleObj>
              </mc:Choice>
              <mc:Fallback>
                <p:oleObj name="Acrobat Document" r:id="rId1" imgW="1811020" imgH="977265" progId="AcroExch.Document.DC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413" t="4630" r="18906" b="-926"/>
                      <a:stretch>
                        <a:fillRect/>
                      </a:stretch>
                    </p:blipFill>
                    <p:spPr bwMode="auto">
                      <a:xfrm>
                        <a:off x="611560" y="548680"/>
                        <a:ext cx="8064896" cy="6048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 smtClean="0">
                <a:solidFill>
                  <a:schemeClr val="bg1">
                    <a:lumMod val="25000"/>
                  </a:schemeClr>
                </a:solidFill>
                <a:latin typeface="Algerian" panose="04020705040A02060702" pitchFamily="82" charset="0"/>
              </a:rPr>
              <a:t>Presso</a:t>
            </a:r>
            <a:r>
              <a:rPr lang="it-IT" sz="4800" dirty="0" smtClean="0">
                <a:solidFill>
                  <a:schemeClr val="bg1">
                    <a:lumMod val="2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it-IT" sz="4800" b="1" dirty="0" smtClean="0">
                <a:solidFill>
                  <a:schemeClr val="bg1">
                    <a:lumMod val="25000"/>
                  </a:schemeClr>
                </a:solidFill>
                <a:latin typeface="Algerian" panose="04020705040A02060702" pitchFamily="82" charset="0"/>
              </a:rPr>
              <a:t>il Centro  operano </a:t>
            </a:r>
            <a:endParaRPr lang="it-IT" sz="4800" b="1" dirty="0">
              <a:solidFill>
                <a:schemeClr val="bg1">
                  <a:lumMod val="2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5" name="Disco magnetico 4"/>
          <p:cNvSpPr/>
          <p:nvPr/>
        </p:nvSpPr>
        <p:spPr>
          <a:xfrm>
            <a:off x="642910" y="2285992"/>
            <a:ext cx="6215106" cy="4214818"/>
          </a:xfrm>
          <a:prstGeom prst="flowChartMagneticDisk">
            <a:avLst/>
          </a:prstGeom>
          <a:solidFill>
            <a:schemeClr val="tx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 smtClean="0">
                <a:solidFill>
                  <a:schemeClr val="bg1">
                    <a:lumMod val="25000"/>
                  </a:schemeClr>
                </a:solidFill>
              </a:rPr>
              <a:t>			</a:t>
            </a:r>
            <a:endParaRPr lang="it-IT" sz="2000" dirty="0" smtClean="0">
              <a:solidFill>
                <a:schemeClr val="bg1">
                  <a:lumMod val="25000"/>
                </a:schemeClr>
              </a:solidFill>
            </a:endParaRPr>
          </a:p>
          <a:p>
            <a:endParaRPr lang="it-IT" sz="28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2800" b="1" dirty="0" smtClean="0">
                <a:solidFill>
                  <a:schemeClr val="bg1">
                    <a:lumMod val="25000"/>
                  </a:schemeClr>
                </a:solidFill>
              </a:rPr>
              <a:t>	</a:t>
            </a:r>
            <a:r>
              <a:rPr lang="it-IT" sz="3200" b="1" dirty="0" smtClean="0">
                <a:solidFill>
                  <a:schemeClr val="bg1">
                    <a:lumMod val="25000"/>
                  </a:schemeClr>
                </a:solidFill>
              </a:rPr>
              <a:t>Numerose volontarie</a:t>
            </a:r>
            <a:endParaRPr lang="it-IT" sz="32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3200" b="1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it-IT" sz="3200" b="1" dirty="0" smtClean="0">
                <a:solidFill>
                  <a:schemeClr val="bg1">
                    <a:lumMod val="25000"/>
                  </a:schemeClr>
                </a:solidFill>
              </a:rPr>
              <a:t>    Un medico</a:t>
            </a:r>
            <a:endParaRPr lang="it-IT" sz="32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chemeClr val="bg1">
                    <a:lumMod val="25000"/>
                  </a:schemeClr>
                </a:solidFill>
              </a:rPr>
              <a:t>	Una psicologa</a:t>
            </a:r>
            <a:endParaRPr lang="it-IT" sz="32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chemeClr val="bg1">
                    <a:lumMod val="25000"/>
                  </a:schemeClr>
                </a:solidFill>
              </a:rPr>
              <a:t>	Un consulente familiare</a:t>
            </a:r>
            <a:endParaRPr lang="it-IT" sz="32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chemeClr val="bg1">
                    <a:lumMod val="25000"/>
                  </a:schemeClr>
                </a:solidFill>
              </a:rPr>
              <a:t>	Un consulente legale</a:t>
            </a:r>
            <a:endParaRPr lang="it-IT" sz="32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it-IT" sz="3200" b="1" dirty="0" smtClean="0">
                <a:solidFill>
                  <a:schemeClr val="bg1">
                    <a:lumMod val="25000"/>
                  </a:schemeClr>
                </a:solidFill>
              </a:rPr>
              <a:t>	Un consulente etico</a:t>
            </a:r>
            <a:endParaRPr lang="it-IT" sz="32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endParaRPr lang="it-IT" sz="20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it-IT" sz="2000" dirty="0">
              <a:solidFill>
                <a:schemeClr val="bg1">
                  <a:lumMod val="25000"/>
                </a:schemeClr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6350" y="4763"/>
          <a:ext cx="18065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Acrobat Document" r:id="rId1" imgW="1811020" imgH="977265" progId="AcroExch.Document.DC">
                  <p:embed/>
                </p:oleObj>
              </mc:Choice>
              <mc:Fallback>
                <p:oleObj name="Acrobat Document" r:id="rId1" imgW="1811020" imgH="977265" progId="AcroExch.Document.DC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413" t="4630" r="18906" b="-926"/>
                      <a:stretch>
                        <a:fillRect/>
                      </a:stretch>
                    </p:blipFill>
                    <p:spPr bwMode="auto">
                      <a:xfrm>
                        <a:off x="6350" y="4763"/>
                        <a:ext cx="180657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14678" y="2928934"/>
            <a:ext cx="5214974" cy="1004122"/>
          </a:xfrm>
          <a:prstGeom prst="rect">
            <a:avLst/>
          </a:prstGeom>
          <a:solidFill>
            <a:srgbClr val="99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bg1">
                    <a:lumMod val="25000"/>
                  </a:schemeClr>
                </a:solidFill>
              </a:rPr>
              <a:t>PRIMI </a:t>
            </a:r>
            <a:r>
              <a:rPr lang="it-IT" sz="3600" b="1" dirty="0">
                <a:solidFill>
                  <a:schemeClr val="bg1">
                    <a:lumMod val="25000"/>
                  </a:schemeClr>
                </a:solidFill>
              </a:rPr>
              <a:t>3</a:t>
            </a:r>
            <a:r>
              <a:rPr lang="it-IT" sz="2400" b="1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it-IT" sz="2400" b="1" dirty="0" err="1" smtClean="0">
                <a:solidFill>
                  <a:schemeClr val="bg1">
                    <a:lumMod val="25000"/>
                  </a:schemeClr>
                </a:solidFill>
              </a:rPr>
              <a:t>GIOVEDì</a:t>
            </a:r>
            <a:r>
              <a:rPr lang="it-IT" sz="2400" b="1" dirty="0" smtClean="0">
                <a:solidFill>
                  <a:schemeClr val="bg1">
                    <a:lumMod val="25000"/>
                  </a:schemeClr>
                </a:solidFill>
              </a:rPr>
              <a:t> DEL MESE  </a:t>
            </a:r>
            <a:endParaRPr lang="it-IT" sz="24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bg1">
                    <a:lumMod val="25000"/>
                  </a:schemeClr>
                </a:solidFill>
              </a:rPr>
              <a:t> ore 15.00 – 16.30</a:t>
            </a:r>
            <a:endParaRPr lang="it-IT" sz="24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/>
            <a:endParaRPr lang="it-IT" sz="24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388333" y="3109239"/>
            <a:ext cx="2643206" cy="643512"/>
          </a:xfrm>
          <a:prstGeom prst="rightArrow">
            <a:avLst/>
          </a:prstGeom>
          <a:solidFill>
            <a:srgbClr val="99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bg1">
                    <a:lumMod val="25000"/>
                  </a:schemeClr>
                </a:solidFill>
              </a:rPr>
              <a:t>ORARIO</a:t>
            </a:r>
            <a:endParaRPr lang="it-IT" sz="20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8" name="Freccia a sinistra 7"/>
          <p:cNvSpPr/>
          <p:nvPr/>
        </p:nvSpPr>
        <p:spPr>
          <a:xfrm>
            <a:off x="3528498" y="5877272"/>
            <a:ext cx="2286016" cy="753271"/>
          </a:xfrm>
          <a:prstGeom prst="leftArrow">
            <a:avLst/>
          </a:prstGeom>
          <a:solidFill>
            <a:srgbClr val="FFCC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bg1">
                    <a:lumMod val="25000"/>
                  </a:schemeClr>
                </a:solidFill>
              </a:rPr>
              <a:t>TELEFONO</a:t>
            </a:r>
            <a:endParaRPr lang="it-IT" sz="20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5805263"/>
            <a:ext cx="3419872" cy="1082477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bg1">
                    <a:lumMod val="25000"/>
                  </a:schemeClr>
                </a:solidFill>
              </a:rPr>
              <a:t>Cell. 335 6793969</a:t>
            </a:r>
            <a:endParaRPr lang="it-IT" sz="28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/>
            <a:endParaRPr lang="it-IT" sz="28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0" name="Freccia bidirezionale orizzontale 9"/>
          <p:cNvSpPr/>
          <p:nvPr/>
        </p:nvSpPr>
        <p:spPr>
          <a:xfrm>
            <a:off x="285720" y="0"/>
            <a:ext cx="8501090" cy="2857496"/>
          </a:xfrm>
          <a:prstGeom prst="leftRightArrow">
            <a:avLst>
              <a:gd name="adj1" fmla="val 50000"/>
              <a:gd name="adj2" fmla="val 4903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bg1">
                    <a:lumMod val="25000"/>
                  </a:schemeClr>
                </a:solidFill>
              </a:rPr>
              <a:t>SEDE</a:t>
            </a:r>
            <a:r>
              <a:rPr lang="it-IT" sz="2800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  <a:endParaRPr lang="it-IT" sz="2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/>
            <a:r>
              <a:rPr lang="it-IT" sz="2800" dirty="0" smtClean="0">
                <a:solidFill>
                  <a:schemeClr val="bg1">
                    <a:lumMod val="25000"/>
                  </a:schemeClr>
                </a:solidFill>
              </a:rPr>
              <a:t>      Via </a:t>
            </a:r>
            <a:r>
              <a:rPr lang="it-IT" sz="2800" dirty="0" err="1" smtClean="0">
                <a:solidFill>
                  <a:schemeClr val="bg1">
                    <a:lumMod val="25000"/>
                  </a:schemeClr>
                </a:solidFill>
              </a:rPr>
              <a:t>W.Fontan</a:t>
            </a:r>
            <a:r>
              <a:rPr lang="it-IT" sz="2800" dirty="0" smtClean="0">
                <a:solidFill>
                  <a:schemeClr val="bg1">
                    <a:lumMod val="25000"/>
                  </a:schemeClr>
                </a:solidFill>
              </a:rPr>
              <a:t>, 36/d</a:t>
            </a:r>
            <a:endParaRPr lang="it-IT" sz="28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/>
            <a:r>
              <a:rPr lang="it-IT" sz="2800" dirty="0" smtClean="0">
                <a:solidFill>
                  <a:schemeClr val="bg1">
                    <a:lumMod val="25000"/>
                  </a:schemeClr>
                </a:solidFill>
              </a:rPr>
              <a:t>10053   </a:t>
            </a:r>
            <a:r>
              <a:rPr lang="it-IT" sz="2800" b="1" dirty="0" smtClean="0">
                <a:solidFill>
                  <a:schemeClr val="bg1">
                    <a:lumMod val="25000"/>
                  </a:schemeClr>
                </a:solidFill>
              </a:rPr>
              <a:t>BUSSOLENO</a:t>
            </a:r>
            <a:endParaRPr lang="it-IT" sz="28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 rot="1162283">
            <a:off x="302612" y="3972223"/>
            <a:ext cx="3173632" cy="643512"/>
          </a:xfrm>
          <a:prstGeom prst="rightArrow">
            <a:avLst>
              <a:gd name="adj1" fmla="val 50000"/>
              <a:gd name="adj2" fmla="val 55161"/>
            </a:avLst>
          </a:prstGeom>
          <a:solidFill>
            <a:srgbClr val="99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bg1">
                    <a:lumMod val="25000"/>
                  </a:schemeClr>
                </a:solidFill>
              </a:rPr>
              <a:t>ORARIO</a:t>
            </a:r>
            <a:endParaRPr lang="it-IT" sz="20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635896" y="4365104"/>
            <a:ext cx="4896544" cy="830997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</a:rPr>
              <a:t>CONSULTORIO</a:t>
            </a:r>
            <a:endParaRPr lang="it-IT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accent4">
                    <a:lumMod val="50000"/>
                  </a:schemeClr>
                </a:solidFill>
              </a:rPr>
              <a:t>Su appuntamento</a:t>
            </a:r>
            <a:endParaRPr lang="it-IT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3419872" y="-53140"/>
          <a:ext cx="1576043" cy="745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Acrobat Document" r:id="rId1" imgW="1811020" imgH="977265" progId="AcroExch.Document.DC">
                  <p:embed/>
                </p:oleObj>
              </mc:Choice>
              <mc:Fallback>
                <p:oleObj name="Acrobat Document" r:id="rId1" imgW="1811020" imgH="977265" progId="AcroExch.Document.DC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413" t="4630" r="18906" b="-926"/>
                      <a:stretch>
                        <a:fillRect/>
                      </a:stretch>
                    </p:blipFill>
                    <p:spPr bwMode="auto">
                      <a:xfrm>
                        <a:off x="3419872" y="-53140"/>
                        <a:ext cx="1576043" cy="745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metto 3 4"/>
          <p:cNvSpPr/>
          <p:nvPr/>
        </p:nvSpPr>
        <p:spPr>
          <a:xfrm>
            <a:off x="1857356" y="3143248"/>
            <a:ext cx="7286644" cy="3429024"/>
          </a:xfrm>
          <a:prstGeom prst="wedgeEllipseCallout">
            <a:avLst>
              <a:gd name="adj1" fmla="val -21407"/>
              <a:gd name="adj2" fmla="val -6812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bg1">
                    <a:lumMod val="25000"/>
                  </a:schemeClr>
                </a:solidFill>
              </a:rPr>
              <a:t>Il </a:t>
            </a:r>
            <a:r>
              <a:rPr lang="it-IT" sz="2400" b="1" dirty="0" smtClean="0">
                <a:solidFill>
                  <a:schemeClr val="bg1">
                    <a:lumMod val="25000"/>
                  </a:schemeClr>
                </a:solidFill>
                <a:latin typeface="Algerian" panose="04020705040A02060702" pitchFamily="82" charset="0"/>
              </a:rPr>
              <a:t>“CENTRO FAMIGLIA VALSUSINO</a:t>
            </a:r>
            <a:r>
              <a:rPr lang="it-IT" sz="2400" dirty="0" smtClean="0">
                <a:solidFill>
                  <a:schemeClr val="bg1">
                    <a:lumMod val="25000"/>
                  </a:schemeClr>
                </a:solidFill>
              </a:rPr>
              <a:t>”</a:t>
            </a:r>
            <a:endParaRPr lang="it-IT" sz="24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/>
            <a:endParaRPr lang="it-IT" sz="24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25000"/>
                  </a:schemeClr>
                </a:solidFill>
              </a:rPr>
              <a:t>RINGRAZIA PER L’ATTENZIONE E AUGURA   A  TUTTI</a:t>
            </a:r>
            <a:endParaRPr lang="it-IT" sz="24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/>
            <a:endParaRPr lang="it-IT" sz="24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25000"/>
                  </a:schemeClr>
                </a:solidFill>
              </a:rPr>
              <a:t> “</a:t>
            </a:r>
            <a:r>
              <a:rPr lang="it-IT" sz="2800" b="1" dirty="0" smtClean="0">
                <a:solidFill>
                  <a:schemeClr val="bg1">
                    <a:lumMod val="25000"/>
                  </a:schemeClr>
                </a:solidFill>
                <a:latin typeface="Algerian" panose="04020705040A02060702" pitchFamily="82" charset="0"/>
              </a:rPr>
              <a:t>BUON LAVORO”</a:t>
            </a:r>
            <a:endParaRPr lang="it-IT" sz="2800" b="1" dirty="0">
              <a:solidFill>
                <a:schemeClr val="bg1">
                  <a:lumMod val="25000"/>
                </a:schemeClr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179512" y="620688"/>
          <a:ext cx="2376264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Acrobat Document" r:id="rId1" imgW="1811020" imgH="977265" progId="AcroExch.Document.DC">
                  <p:embed/>
                </p:oleObj>
              </mc:Choice>
              <mc:Fallback>
                <p:oleObj name="Acrobat Document" r:id="rId1" imgW="1811020" imgH="977265" progId="AcroExch.Document.DC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413" t="4630" r="18906" b="-926"/>
                      <a:stretch>
                        <a:fillRect/>
                      </a:stretch>
                    </p:blipFill>
                    <p:spPr bwMode="auto">
                      <a:xfrm>
                        <a:off x="179512" y="620688"/>
                        <a:ext cx="2376264" cy="22322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188" y="666713"/>
            <a:ext cx="8229600" cy="846980"/>
          </a:xfrm>
        </p:spPr>
        <p:txBody>
          <a:bodyPr>
            <a:normAutofit/>
          </a:bodyPr>
          <a:lstStyle/>
          <a:p>
            <a:pPr algn="ctr"/>
            <a:r>
              <a:rPr lang="it-IT" sz="4800" dirty="0" smtClean="0">
                <a:solidFill>
                  <a:schemeClr val="bg1">
                    <a:lumMod val="25000"/>
                  </a:schemeClr>
                </a:solidFill>
                <a:latin typeface="Algerian" panose="04020705040A02060702" pitchFamily="82" charset="0"/>
              </a:rPr>
              <a:t>LA STORIA </a:t>
            </a:r>
            <a:endParaRPr lang="it-IT" sz="4800" dirty="0">
              <a:solidFill>
                <a:schemeClr val="bg1">
                  <a:lumMod val="2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6" name="Pergamena 2 5"/>
          <p:cNvSpPr/>
          <p:nvPr/>
        </p:nvSpPr>
        <p:spPr>
          <a:xfrm>
            <a:off x="428596" y="1000108"/>
            <a:ext cx="8286808" cy="6357982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it-IT" sz="2400" b="1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it-IT" sz="2400" b="1" dirty="0" smtClean="0">
                <a:solidFill>
                  <a:schemeClr val="bg2">
                    <a:lumMod val="10000"/>
                  </a:schemeClr>
                </a:solidFill>
              </a:rPr>
              <a:t>	    </a:t>
            </a:r>
            <a:endParaRPr lang="it-IT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it-IT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it-IT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it-IT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it-IT" sz="20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Callout con freccia a sinistra 9"/>
          <p:cNvSpPr/>
          <p:nvPr/>
        </p:nvSpPr>
        <p:spPr>
          <a:xfrm>
            <a:off x="4071934" y="4857760"/>
            <a:ext cx="285752" cy="1000132"/>
          </a:xfrm>
          <a:prstGeom prst="leftArrowCallout">
            <a:avLst/>
          </a:prstGeom>
          <a:solidFill>
            <a:srgbClr val="B2E9F2"/>
          </a:solidFill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llout con freccia a sinistra 12"/>
          <p:cNvSpPr/>
          <p:nvPr/>
        </p:nvSpPr>
        <p:spPr>
          <a:xfrm rot="10800000">
            <a:off x="4500562" y="5357826"/>
            <a:ext cx="285752" cy="100013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B2E9F2"/>
          </a:solidFill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1214414" y="4857760"/>
            <a:ext cx="2786082" cy="1643074"/>
          </a:xfrm>
          <a:prstGeom prst="ellipse">
            <a:avLst/>
          </a:prstGeom>
          <a:solidFill>
            <a:srgbClr val="B2E9F2"/>
          </a:solidFill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CENTRO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DI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AIUTO ALLA VITA</a:t>
            </a:r>
            <a:endParaRPr lang="it-IT" sz="24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4857752" y="4786322"/>
            <a:ext cx="3786214" cy="1643074"/>
          </a:xfrm>
          <a:prstGeom prst="ellipse">
            <a:avLst/>
          </a:prstGeom>
          <a:solidFill>
            <a:srgbClr val="B2E9F2"/>
          </a:solidFill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CONSULTORIO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FAMILIARE</a:t>
            </a:r>
            <a:endParaRPr lang="it-IT" sz="24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1357290" y="2000241"/>
            <a:ext cx="7143800" cy="5000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it-IT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</a:rPr>
              <a:t>197 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</a:rPr>
              <a:t>– 1988           </a:t>
            </a:r>
            <a:r>
              <a:rPr lang="it-IT" sz="2400" b="1" dirty="0" smtClean="0">
                <a:solidFill>
                  <a:schemeClr val="bg2">
                    <a:lumMod val="10000"/>
                  </a:schemeClr>
                </a:solidFill>
              </a:rPr>
              <a:t>Consultorio Familiare </a:t>
            </a:r>
            <a:r>
              <a:rPr lang="it-IT" sz="2400" b="1" dirty="0" err="1" smtClean="0">
                <a:solidFill>
                  <a:schemeClr val="bg2">
                    <a:lumMod val="10000"/>
                  </a:schemeClr>
                </a:solidFill>
              </a:rPr>
              <a:t>Valsusino</a:t>
            </a:r>
            <a:endParaRPr lang="it-IT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1357290" y="2714620"/>
            <a:ext cx="7143800" cy="928694"/>
          </a:xfrm>
          <a:prstGeom prst="rect">
            <a:avLst/>
          </a:prstGeom>
          <a:solidFill>
            <a:srgbClr val="B2E9F2"/>
          </a:solidFill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</a:rPr>
              <a:t>1989 – 2001           </a:t>
            </a:r>
            <a:r>
              <a:rPr lang="it-IT" sz="2400" b="1" dirty="0" smtClean="0">
                <a:solidFill>
                  <a:schemeClr val="bg2">
                    <a:lumMod val="10000"/>
                  </a:schemeClr>
                </a:solidFill>
              </a:rPr>
              <a:t>Centro Famiglia </a:t>
            </a:r>
            <a:r>
              <a:rPr lang="it-IT" sz="2400" b="1" dirty="0" err="1" smtClean="0">
                <a:solidFill>
                  <a:schemeClr val="bg2">
                    <a:lumMod val="10000"/>
                  </a:schemeClr>
                </a:solidFill>
              </a:rPr>
              <a:t>Valsusino</a:t>
            </a:r>
            <a:endParaRPr lang="it-IT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bg2">
                    <a:lumMod val="10000"/>
                  </a:schemeClr>
                </a:solidFill>
              </a:rPr>
              <a:t>               Centro di Aiuto alla Vita  </a:t>
            </a:r>
            <a:endParaRPr lang="it-IT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it-IT" sz="2400" dirty="0"/>
          </a:p>
        </p:txBody>
      </p:sp>
      <p:sp>
        <p:nvSpPr>
          <p:cNvPr id="18" name="Rettangolo 17"/>
          <p:cNvSpPr/>
          <p:nvPr/>
        </p:nvSpPr>
        <p:spPr>
          <a:xfrm>
            <a:off x="2214546" y="3929066"/>
            <a:ext cx="4929222" cy="785818"/>
          </a:xfrm>
          <a:prstGeom prst="rect">
            <a:avLst/>
          </a:prstGeom>
          <a:solidFill>
            <a:srgbClr val="B2E9F2"/>
          </a:solidFill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</a:rPr>
              <a:t>2001 - …. </a:t>
            </a:r>
            <a:r>
              <a:rPr lang="it-IT" sz="2400" b="1" dirty="0" smtClean="0">
                <a:solidFill>
                  <a:schemeClr val="bg2">
                    <a:lumMod val="10000"/>
                  </a:schemeClr>
                </a:solidFill>
              </a:rPr>
              <a:t>Servizio di</a:t>
            </a:r>
            <a:r>
              <a:rPr lang="it-IT" sz="1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it-IT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it-IT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107504" y="28558"/>
          <a:ext cx="18065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1" imgW="1811020" imgH="977265" progId="AcroExch.Document.DC">
                  <p:embed/>
                </p:oleObj>
              </mc:Choice>
              <mc:Fallback>
                <p:oleObj name="Acrobat Document" r:id="rId1" imgW="1811020" imgH="977265" progId="AcroExch.Document.DC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413" t="4630" r="18906" b="-926"/>
                      <a:stretch>
                        <a:fillRect/>
                      </a:stretch>
                    </p:blipFill>
                    <p:spPr bwMode="auto">
                      <a:xfrm>
                        <a:off x="107504" y="28558"/>
                        <a:ext cx="180657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  <p:bldP spid="13" grpId="0" animBg="1"/>
      <p:bldP spid="14" grpId="0" animBg="1"/>
      <p:bldP spid="15" grpId="0" animBg="1"/>
      <p:bldP spid="12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01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dirty="0" smtClean="0">
                <a:solidFill>
                  <a:schemeClr val="bg1">
                    <a:lumMod val="25000"/>
                  </a:schemeClr>
                </a:solidFill>
                <a:latin typeface="Algerian" panose="04020705040A02060702" pitchFamily="82" charset="0"/>
              </a:rPr>
              <a:t>“CENTRO </a:t>
            </a:r>
            <a:r>
              <a:rPr lang="it-IT" sz="4800" dirty="0" err="1" smtClean="0">
                <a:solidFill>
                  <a:schemeClr val="bg1">
                    <a:lumMod val="25000"/>
                  </a:schemeClr>
                </a:solidFill>
                <a:latin typeface="Algerian" panose="04020705040A02060702" pitchFamily="82" charset="0"/>
              </a:rPr>
              <a:t>DI</a:t>
            </a:r>
            <a:r>
              <a:rPr lang="it-IT" sz="4800" dirty="0" smtClean="0">
                <a:solidFill>
                  <a:schemeClr val="bg1">
                    <a:lumMod val="25000"/>
                  </a:schemeClr>
                </a:solidFill>
                <a:latin typeface="Algerian" panose="04020705040A02060702" pitchFamily="82" charset="0"/>
              </a:rPr>
              <a:t> AIUTO ALLA VITA”</a:t>
            </a:r>
            <a:endParaRPr lang="it-IT" sz="4800" dirty="0">
              <a:solidFill>
                <a:schemeClr val="bg1">
                  <a:lumMod val="2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Freccia bidirezionale orizzontale 3"/>
          <p:cNvSpPr/>
          <p:nvPr/>
        </p:nvSpPr>
        <p:spPr>
          <a:xfrm>
            <a:off x="785786" y="1928802"/>
            <a:ext cx="7215238" cy="1357322"/>
          </a:xfrm>
          <a:prstGeom prst="leftRightArrow">
            <a:avLst/>
          </a:prstGeom>
          <a:solidFill>
            <a:schemeClr val="tx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bg1">
                    <a:lumMod val="25000"/>
                  </a:schemeClr>
                </a:solidFill>
              </a:rPr>
              <a:t>E’ SERVIZIO PER LA DONNA CHE SI SENTE </a:t>
            </a:r>
            <a:r>
              <a:rPr lang="it-IT" sz="2400" b="1" dirty="0" smtClean="0">
                <a:solidFill>
                  <a:srgbClr val="FF0000"/>
                </a:solidFill>
              </a:rPr>
              <a:t>SOLA</a:t>
            </a:r>
            <a:r>
              <a:rPr lang="it-IT" sz="2400" b="1" dirty="0" smtClean="0">
                <a:solidFill>
                  <a:schemeClr val="bg1">
                    <a:lumMod val="25000"/>
                  </a:schemeClr>
                </a:solidFill>
              </a:rPr>
              <a:t>        </a:t>
            </a:r>
            <a:r>
              <a:rPr lang="it-IT" sz="2400" b="1" dirty="0" err="1" smtClean="0">
                <a:solidFill>
                  <a:schemeClr val="bg1">
                    <a:lumMod val="25000"/>
                  </a:schemeClr>
                </a:solidFill>
              </a:rPr>
              <a:t>DI</a:t>
            </a:r>
            <a:r>
              <a:rPr lang="it-IT" sz="2400" b="1" dirty="0" smtClean="0">
                <a:solidFill>
                  <a:schemeClr val="bg1">
                    <a:lumMod val="25000"/>
                  </a:schemeClr>
                </a:solidFill>
              </a:rPr>
              <a:t> FRONTE</a:t>
            </a:r>
            <a:endParaRPr lang="it-IT" sz="2400" b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6" name="Fumetto 3 5"/>
          <p:cNvSpPr/>
          <p:nvPr/>
        </p:nvSpPr>
        <p:spPr>
          <a:xfrm>
            <a:off x="4929158" y="3571876"/>
            <a:ext cx="3643370" cy="2786082"/>
          </a:xfrm>
          <a:prstGeom prst="wedgeEllipseCallout">
            <a:avLst>
              <a:gd name="adj1" fmla="val -78871"/>
              <a:gd name="adj2" fmla="val 16298"/>
            </a:avLst>
          </a:prstGeom>
          <a:solidFill>
            <a:srgbClr val="B2E9F2"/>
          </a:solidFill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Al delicato compito di aiutare una </a:t>
            </a:r>
            <a:endParaRPr lang="it-IT" sz="2800" b="1" dirty="0" smtClean="0">
              <a:solidFill>
                <a:srgbClr val="FF0066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it-IT" sz="2800" b="1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nuova vita</a:t>
            </a:r>
            <a:endParaRPr lang="it-IT" sz="2800" b="1" dirty="0">
              <a:solidFill>
                <a:srgbClr val="FF006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 descr="C:\Documents and Settings\Administrator\Desktop\mamma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20" y="3286124"/>
            <a:ext cx="3429024" cy="3286147"/>
          </a:xfrm>
          <a:prstGeom prst="rect">
            <a:avLst/>
          </a:prstGeom>
          <a:solidFill>
            <a:schemeClr val="bg1">
              <a:lumMod val="25000"/>
            </a:schemeClr>
          </a:solidFill>
          <a:ln w="38100">
            <a:solidFill>
              <a:schemeClr val="tx1"/>
            </a:solidFill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6350" y="4763"/>
          <a:ext cx="18065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2" imgW="1811020" imgH="977265" progId="AcroExch.Document.DC">
                  <p:embed/>
                </p:oleObj>
              </mc:Choice>
              <mc:Fallback>
                <p:oleObj name="Acrobat Document" r:id="rId2" imgW="1811020" imgH="977265" progId="AcroExch.Document.DC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413" t="4630" r="18906" b="-926"/>
                      <a:stretch>
                        <a:fillRect/>
                      </a:stretch>
                    </p:blipFill>
                    <p:spPr bwMode="auto">
                      <a:xfrm>
                        <a:off x="6350" y="4763"/>
                        <a:ext cx="180657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0" y="2071678"/>
            <a:ext cx="4071966" cy="3571900"/>
          </a:xfrm>
          <a:prstGeom prst="wedgeEllipseCallout">
            <a:avLst>
              <a:gd name="adj1" fmla="val 76337"/>
              <a:gd name="adj2" fmla="val 60033"/>
            </a:avLst>
          </a:prstGeom>
          <a:solidFill>
            <a:schemeClr val="tx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it-IT" sz="2800" b="1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Ad una gravidanza inattesa e difficile</a:t>
            </a:r>
            <a:endParaRPr lang="it-IT" sz="2800" b="1" dirty="0">
              <a:solidFill>
                <a:srgbClr val="FF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Fumetto 3 6"/>
          <p:cNvSpPr/>
          <p:nvPr/>
        </p:nvSpPr>
        <p:spPr>
          <a:xfrm>
            <a:off x="4214778" y="928670"/>
            <a:ext cx="4929222" cy="2786082"/>
          </a:xfrm>
          <a:prstGeom prst="wedgeEllipseCallout">
            <a:avLst>
              <a:gd name="adj1" fmla="val 1260"/>
              <a:gd name="adj2" fmla="val 62545"/>
            </a:avLst>
          </a:prstGeom>
          <a:solidFill>
            <a:srgbClr val="B2E9F2"/>
          </a:solidFill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Incapacità ad utilizzare i metodi naturali per una procreazione responsabile</a:t>
            </a:r>
            <a:endParaRPr lang="it-IT" sz="2800" b="1" dirty="0">
              <a:solidFill>
                <a:srgbClr val="FF006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6" descr="C:\Documents and Settings\Administrator\Desktop\mamma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72198" y="4143380"/>
            <a:ext cx="2357454" cy="2479493"/>
          </a:xfrm>
          <a:prstGeom prst="rect">
            <a:avLst/>
          </a:prstGeom>
          <a:solidFill>
            <a:schemeClr val="bg1">
              <a:lumMod val="25000"/>
            </a:schemeClr>
          </a:solidFill>
          <a:ln w="38100">
            <a:solidFill>
              <a:schemeClr val="tx1"/>
            </a:solidFill>
          </a:ln>
        </p:spPr>
      </p:pic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6350" y="4763"/>
          <a:ext cx="18065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Acrobat Document" r:id="rId2" imgW="1811020" imgH="977265" progId="AcroExch.Document.DC">
                  <p:embed/>
                </p:oleObj>
              </mc:Choice>
              <mc:Fallback>
                <p:oleObj name="Acrobat Document" r:id="rId2" imgW="1811020" imgH="977265" progId="AcroExch.Document.DC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413" t="4630" r="18906" b="-926"/>
                      <a:stretch>
                        <a:fillRect/>
                      </a:stretch>
                    </p:blipFill>
                    <p:spPr bwMode="auto">
                      <a:xfrm>
                        <a:off x="6350" y="4763"/>
                        <a:ext cx="180657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metto 3 5"/>
          <p:cNvSpPr/>
          <p:nvPr/>
        </p:nvSpPr>
        <p:spPr>
          <a:xfrm>
            <a:off x="285720" y="4214818"/>
            <a:ext cx="7500990" cy="2357430"/>
          </a:xfrm>
          <a:prstGeom prst="wedgeEllipseCallout">
            <a:avLst>
              <a:gd name="adj1" fmla="val 14977"/>
              <a:gd name="adj2" fmla="val -71940"/>
            </a:avLst>
          </a:prstGeom>
          <a:solidFill>
            <a:srgbClr val="B2E9F2"/>
          </a:solidFill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CC0066"/>
                </a:solidFill>
                <a:latin typeface="Arial Rounded MT Bold" panose="020F0704030504030204" pitchFamily="34" charset="0"/>
              </a:rPr>
              <a:t>Le MAMME sole e in difficoltà</a:t>
            </a:r>
            <a:endParaRPr lang="it-IT" sz="2800" b="1" dirty="0" smtClean="0">
              <a:solidFill>
                <a:srgbClr val="CC0066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it-IT" sz="2800" b="1" dirty="0" smtClean="0">
                <a:solidFill>
                  <a:srgbClr val="CC0066"/>
                </a:solidFill>
                <a:latin typeface="Arial Rounded MT Bold" panose="020F0704030504030204" pitchFamily="34" charset="0"/>
              </a:rPr>
              <a:t> sono seguite con particolare attenzione e, in alcuni casi, anche materialmente</a:t>
            </a:r>
            <a:endParaRPr lang="it-IT" sz="2800" b="1" dirty="0">
              <a:solidFill>
                <a:srgbClr val="CC006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Picture 6" descr="C:\Documents and Settings\Administrator\Desktop\mamma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43174" y="714356"/>
            <a:ext cx="4143404" cy="2857520"/>
          </a:xfrm>
          <a:prstGeom prst="rect">
            <a:avLst/>
          </a:prstGeom>
          <a:solidFill>
            <a:schemeClr val="bg1">
              <a:lumMod val="25000"/>
            </a:schemeClr>
          </a:solidFill>
          <a:ln w="38100">
            <a:solidFill>
              <a:schemeClr val="tx1"/>
            </a:solidFill>
          </a:ln>
        </p:spPr>
      </p:pic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6350" y="4763"/>
          <a:ext cx="18065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Acrobat Document" r:id="rId2" imgW="1811020" imgH="977265" progId="AcroExch.Document.DC">
                  <p:embed/>
                </p:oleObj>
              </mc:Choice>
              <mc:Fallback>
                <p:oleObj name="Acrobat Document" r:id="rId2" imgW="1811020" imgH="977265" progId="AcroExch.Document.DC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413" t="4630" r="18906" b="-926"/>
                      <a:stretch>
                        <a:fillRect/>
                      </a:stretch>
                    </p:blipFill>
                    <p:spPr bwMode="auto">
                      <a:xfrm>
                        <a:off x="6350" y="4763"/>
                        <a:ext cx="180657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b="1" dirty="0" smtClean="0">
                <a:solidFill>
                  <a:srgbClr val="CC0066"/>
                </a:solidFill>
                <a:latin typeface="Algerian" panose="04020705040A02060702" pitchFamily="82" charset="0"/>
              </a:rPr>
              <a:t>“ </a:t>
            </a:r>
            <a:r>
              <a:rPr lang="it-IT" sz="4400" b="1" dirty="0" err="1" smtClean="0">
                <a:solidFill>
                  <a:srgbClr val="CC0066"/>
                </a:solidFill>
                <a:latin typeface="Algerian" panose="04020705040A02060702" pitchFamily="82" charset="0"/>
              </a:rPr>
              <a:t>consulTORIO</a:t>
            </a:r>
            <a:r>
              <a:rPr lang="it-IT" sz="4400" b="1" dirty="0" smtClean="0">
                <a:solidFill>
                  <a:srgbClr val="CC0066"/>
                </a:solidFill>
                <a:latin typeface="Algerian" panose="04020705040A02060702" pitchFamily="82" charset="0"/>
              </a:rPr>
              <a:t> familiare”</a:t>
            </a:r>
            <a:br>
              <a:rPr lang="it-IT" sz="4400" b="1" dirty="0" smtClean="0">
                <a:solidFill>
                  <a:srgbClr val="CC0066"/>
                </a:solidFill>
                <a:latin typeface="Algerian" panose="04020705040A02060702" pitchFamily="82" charset="0"/>
              </a:rPr>
            </a:br>
            <a:r>
              <a:rPr lang="it-IT" sz="2400" b="1" dirty="0" smtClean="0">
                <a:solidFill>
                  <a:srgbClr val="CC0066"/>
                </a:solidFill>
                <a:latin typeface="Algerian" panose="04020705040A02060702" pitchFamily="82" charset="0"/>
              </a:rPr>
              <a:t>RIVOLTA ALLA PERSONA SENZA ALCUNA DIFFERENZIAZIONE SOCIALE O RELIGIOSA</a:t>
            </a:r>
            <a:endParaRPr lang="it-IT" sz="2400" b="1" dirty="0">
              <a:solidFill>
                <a:srgbClr val="CC0066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0" y="1428736"/>
            <a:ext cx="8715404" cy="1500198"/>
          </a:xfrm>
          <a:prstGeom prst="leftRightArrow">
            <a:avLst/>
          </a:prstGeom>
          <a:solidFill>
            <a:srgbClr val="FFE1E1"/>
          </a:solidFill>
          <a:ln w="38100">
            <a:solidFill>
              <a:srgbClr val="FFC5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it-IT" sz="2400" b="1" dirty="0" smtClean="0">
                <a:solidFill>
                  <a:srgbClr val="FF0066"/>
                </a:solidFill>
              </a:rPr>
              <a:t>RELAZIONE </a:t>
            </a:r>
            <a:r>
              <a:rPr lang="it-IT" sz="2400" b="1" dirty="0" err="1" smtClean="0">
                <a:solidFill>
                  <a:srgbClr val="FF0066"/>
                </a:solidFill>
              </a:rPr>
              <a:t>DI</a:t>
            </a:r>
            <a:r>
              <a:rPr lang="it-IT" sz="2400" b="1" dirty="0" smtClean="0">
                <a:solidFill>
                  <a:srgbClr val="FF0066"/>
                </a:solidFill>
              </a:rPr>
              <a:t> AIUTO</a:t>
            </a:r>
            <a:endParaRPr lang="it-IT" sz="2400" b="1" dirty="0">
              <a:solidFill>
                <a:srgbClr val="FF0066"/>
              </a:solidFill>
            </a:endParaRPr>
          </a:p>
        </p:txBody>
      </p:sp>
      <p:pic>
        <p:nvPicPr>
          <p:cNvPr id="8" name="Segnaposto contenuto 5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00232" y="2643182"/>
            <a:ext cx="41434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/>
        </p:nvGraphicFramePr>
        <p:xfrm>
          <a:off x="6350" y="4763"/>
          <a:ext cx="18065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Acrobat Document" r:id="rId2" imgW="1811020" imgH="977265" progId="AcroExch.Document.DC">
                  <p:embed/>
                </p:oleObj>
              </mc:Choice>
              <mc:Fallback>
                <p:oleObj name="Acrobat Document" r:id="rId2" imgW="1811020" imgH="977265" progId="AcroExch.Document.DC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413" t="4630" r="18906" b="-926"/>
                      <a:stretch>
                        <a:fillRect/>
                      </a:stretch>
                    </p:blipFill>
                    <p:spPr bwMode="auto">
                      <a:xfrm>
                        <a:off x="6350" y="4763"/>
                        <a:ext cx="180657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metto 2 4"/>
          <p:cNvSpPr/>
          <p:nvPr/>
        </p:nvSpPr>
        <p:spPr>
          <a:xfrm>
            <a:off x="0" y="4000480"/>
            <a:ext cx="2714644" cy="2857520"/>
          </a:xfrm>
          <a:prstGeom prst="wedgeRoundRectCallout">
            <a:avLst>
              <a:gd name="adj1" fmla="val 96426"/>
              <a:gd name="adj2" fmla="val -4048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66"/>
                </a:solidFill>
              </a:rPr>
              <a:t>PROBLEMI PERSONALI, DELLA COPPIA E DELLA FAMIGLIA</a:t>
            </a:r>
            <a:endParaRPr lang="it-IT" sz="2400" b="1" dirty="0">
              <a:solidFill>
                <a:srgbClr val="FF0066"/>
              </a:solidFill>
            </a:endParaRPr>
          </a:p>
        </p:txBody>
      </p:sp>
      <p:sp>
        <p:nvSpPr>
          <p:cNvPr id="8" name="Fumetto 2 7"/>
          <p:cNvSpPr/>
          <p:nvPr/>
        </p:nvSpPr>
        <p:spPr>
          <a:xfrm>
            <a:off x="5929322" y="4000480"/>
            <a:ext cx="2714644" cy="2857520"/>
          </a:xfrm>
          <a:prstGeom prst="wedgeRoundRectCallout">
            <a:avLst>
              <a:gd name="adj1" fmla="val -108937"/>
              <a:gd name="adj2" fmla="val -4000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66"/>
                </a:solidFill>
              </a:rPr>
              <a:t>PERCORSI FORMATIVI DEI GIOVANI ALLA VITA </a:t>
            </a:r>
            <a:r>
              <a:rPr lang="it-IT" sz="2400" b="1" dirty="0" err="1" smtClean="0">
                <a:solidFill>
                  <a:srgbClr val="FF0066"/>
                </a:solidFill>
              </a:rPr>
              <a:t>DI</a:t>
            </a:r>
            <a:r>
              <a:rPr lang="it-IT" sz="2400" b="1" dirty="0" smtClean="0">
                <a:solidFill>
                  <a:srgbClr val="FF0066"/>
                </a:solidFill>
              </a:rPr>
              <a:t> COPPIA</a:t>
            </a:r>
            <a:endParaRPr lang="it-IT" sz="2400" b="1" dirty="0">
              <a:solidFill>
                <a:srgbClr val="FF0066"/>
              </a:solidFill>
            </a:endParaRPr>
          </a:p>
        </p:txBody>
      </p:sp>
      <p:pic>
        <p:nvPicPr>
          <p:cNvPr id="9" name="Segnaposto contenuto 5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14612" y="357166"/>
            <a:ext cx="314327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6350" y="4763"/>
          <a:ext cx="18065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Acrobat Document" r:id="rId2" imgW="1811020" imgH="977265" progId="AcroExch.Document.DC">
                  <p:embed/>
                </p:oleObj>
              </mc:Choice>
              <mc:Fallback>
                <p:oleObj name="Acrobat Document" r:id="rId2" imgW="1811020" imgH="977265" progId="AcroExch.Document.DC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413" t="4630" r="18906" b="-926"/>
                      <a:stretch>
                        <a:fillRect/>
                      </a:stretch>
                    </p:blipFill>
                    <p:spPr bwMode="auto">
                      <a:xfrm>
                        <a:off x="6350" y="4763"/>
                        <a:ext cx="180657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14282" y="1571612"/>
            <a:ext cx="6572296" cy="1643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it-IT" sz="2000" b="1" dirty="0" smtClean="0">
                <a:solidFill>
                  <a:srgbClr val="FF0066"/>
                </a:solidFill>
              </a:rPr>
              <a:t>E’ DIRETTA A TUTTI COLORO CHE HANNO BISOGNO </a:t>
            </a:r>
            <a:r>
              <a:rPr lang="it-IT" sz="2000" b="1" dirty="0" err="1" smtClean="0">
                <a:solidFill>
                  <a:srgbClr val="FF0066"/>
                </a:solidFill>
              </a:rPr>
              <a:t>DI</a:t>
            </a:r>
            <a:r>
              <a:rPr lang="it-IT" sz="2000" b="1" dirty="0" smtClean="0">
                <a:solidFill>
                  <a:srgbClr val="FF0066"/>
                </a:solidFill>
              </a:rPr>
              <a:t> AIUTO E </a:t>
            </a:r>
            <a:r>
              <a:rPr lang="it-IT" sz="2000" b="1" dirty="0" err="1" smtClean="0">
                <a:solidFill>
                  <a:srgbClr val="FF0066"/>
                </a:solidFill>
              </a:rPr>
              <a:t>DI</a:t>
            </a:r>
            <a:r>
              <a:rPr lang="it-IT" sz="2000" b="1" dirty="0" smtClean="0">
                <a:solidFill>
                  <a:srgbClr val="FF0066"/>
                </a:solidFill>
              </a:rPr>
              <a:t> SOSTEGNO</a:t>
            </a:r>
            <a:endParaRPr lang="it-IT" sz="2000" b="1" dirty="0" smtClean="0">
              <a:solidFill>
                <a:srgbClr val="FF0066"/>
              </a:solidFill>
            </a:endParaRPr>
          </a:p>
          <a:p>
            <a:endParaRPr lang="it-IT" sz="2000" b="1" dirty="0" smtClean="0">
              <a:solidFill>
                <a:srgbClr val="FF0066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sz="2000" b="1" dirty="0" smtClean="0">
                <a:solidFill>
                  <a:srgbClr val="FF0066"/>
                </a:solidFill>
              </a:rPr>
              <a:t>PER TUTTI COLORO CHE VOGLIONO CAPIRE ED APPROFONDIRE I LORO BISOGNI</a:t>
            </a:r>
            <a:endParaRPr lang="it-IT" sz="2000" b="1" dirty="0">
              <a:solidFill>
                <a:srgbClr val="FF0066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0" y="3429000"/>
            <a:ext cx="6215074" cy="22145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0066"/>
                </a:solidFill>
              </a:rPr>
              <a:t>UTILIZZA UNA METODOLOGIA ISPIRATA DA UN PROFONDO RISPETTO DELLA PERSONA  E DELLA SUA PIENA AUTONOMIA DECISIONALE</a:t>
            </a:r>
            <a:endParaRPr lang="it-IT" sz="2000" b="1" dirty="0">
              <a:solidFill>
                <a:srgbClr val="FF0066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4500562" y="5500678"/>
            <a:ext cx="4429156" cy="13573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66"/>
                </a:solidFill>
              </a:rPr>
              <a:t>ADOTTA UN ATTEGGIAMENTO NON DIRETTIVO</a:t>
            </a:r>
            <a:endParaRPr lang="it-IT" b="1" dirty="0">
              <a:solidFill>
                <a:srgbClr val="FF0066"/>
              </a:solidFill>
            </a:endParaRPr>
          </a:p>
        </p:txBody>
      </p:sp>
      <p:pic>
        <p:nvPicPr>
          <p:cNvPr id="7" name="Segnaposto contenuto 5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58016" y="0"/>
            <a:ext cx="19288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6350" y="4763"/>
          <a:ext cx="18065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Acrobat Document" r:id="rId2" imgW="1811020" imgH="977265" progId="AcroExch.Document.DC">
                  <p:embed/>
                </p:oleObj>
              </mc:Choice>
              <mc:Fallback>
                <p:oleObj name="Acrobat Document" r:id="rId2" imgW="1811020" imgH="977265" progId="AcroExch.Document.DC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413" t="4630" r="18906" b="-926"/>
                      <a:stretch>
                        <a:fillRect/>
                      </a:stretch>
                    </p:blipFill>
                    <p:spPr bwMode="auto">
                      <a:xfrm>
                        <a:off x="6350" y="4763"/>
                        <a:ext cx="180657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10" grpId="0" animBg="1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3428992" y="1071546"/>
            <a:ext cx="5357850" cy="1500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it-IT" sz="2000" b="1" dirty="0" smtClean="0">
                <a:solidFill>
                  <a:srgbClr val="FF0066"/>
                </a:solidFill>
              </a:rPr>
              <a:t> OFFRE ACCOGLIENZA </a:t>
            </a:r>
            <a:endParaRPr lang="it-IT" sz="2000" b="1" dirty="0" smtClean="0">
              <a:solidFill>
                <a:srgbClr val="FF0066"/>
              </a:solidFill>
            </a:endParaRPr>
          </a:p>
          <a:p>
            <a:r>
              <a:rPr lang="it-IT" sz="2000" b="1" dirty="0" smtClean="0">
                <a:solidFill>
                  <a:srgbClr val="FF0066"/>
                </a:solidFill>
              </a:rPr>
              <a:t> </a:t>
            </a:r>
            <a:endParaRPr lang="it-IT" sz="2000" b="1" dirty="0" smtClean="0">
              <a:solidFill>
                <a:srgbClr val="FF0066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sz="2000" b="1" dirty="0" smtClean="0">
                <a:solidFill>
                  <a:srgbClr val="FF0066"/>
                </a:solidFill>
              </a:rPr>
              <a:t>  ATTENTO E RISPETTOSO ASCOLTO    	DELLA PERSONA</a:t>
            </a:r>
            <a:endParaRPr lang="it-IT" sz="2000" b="1" dirty="0">
              <a:solidFill>
                <a:srgbClr val="FF0066"/>
              </a:solidFill>
            </a:endParaRPr>
          </a:p>
        </p:txBody>
      </p:sp>
      <p:pic>
        <p:nvPicPr>
          <p:cNvPr id="7" name="Segnaposto contenuto 5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596" y="1857364"/>
            <a:ext cx="228598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arrotondato 7"/>
          <p:cNvSpPr/>
          <p:nvPr/>
        </p:nvSpPr>
        <p:spPr>
          <a:xfrm>
            <a:off x="3143240" y="3429000"/>
            <a:ext cx="5786478" cy="3000396"/>
          </a:xfrm>
          <a:prstGeom prst="roundRect">
            <a:avLst>
              <a:gd name="adj" fmla="val 2158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it-IT" sz="2000" b="1" dirty="0" smtClean="0">
                <a:solidFill>
                  <a:srgbClr val="FF0066"/>
                </a:solidFill>
              </a:rPr>
              <a:t>PER PERMETTERLE </a:t>
            </a:r>
            <a:r>
              <a:rPr lang="it-IT" sz="2000" b="1" dirty="0" err="1" smtClean="0">
                <a:solidFill>
                  <a:srgbClr val="FF0066"/>
                </a:solidFill>
              </a:rPr>
              <a:t>DI</a:t>
            </a:r>
            <a:r>
              <a:rPr lang="it-IT" sz="2000" b="1" dirty="0" smtClean="0">
                <a:solidFill>
                  <a:srgbClr val="FF0066"/>
                </a:solidFill>
              </a:rPr>
              <a:t> RAGGIUNGERE CHIAREZZA E SERENITA’ </a:t>
            </a:r>
            <a:endParaRPr lang="it-IT" sz="2000" b="1" dirty="0" smtClean="0">
              <a:solidFill>
                <a:srgbClr val="FF0066"/>
              </a:solidFill>
            </a:endParaRPr>
          </a:p>
          <a:p>
            <a:endParaRPr lang="it-IT" sz="2000" b="1" dirty="0" smtClean="0">
              <a:solidFill>
                <a:srgbClr val="FF0066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sz="2000" b="1" dirty="0" smtClean="0">
                <a:solidFill>
                  <a:srgbClr val="FF0066"/>
                </a:solidFill>
              </a:rPr>
              <a:t>PER ESSERE IN GRADO </a:t>
            </a:r>
            <a:r>
              <a:rPr lang="it-IT" sz="2000" b="1" dirty="0" err="1" smtClean="0">
                <a:solidFill>
                  <a:srgbClr val="FF0066"/>
                </a:solidFill>
              </a:rPr>
              <a:t>DI</a:t>
            </a:r>
            <a:r>
              <a:rPr lang="it-IT" sz="2000" b="1" dirty="0" smtClean="0">
                <a:solidFill>
                  <a:srgbClr val="FF0066"/>
                </a:solidFill>
              </a:rPr>
              <a:t> GESTIRE LE PROPRIE VICENDE CON MAGGIORE CONSAPEVOLEZZA E UNA PIU’ LUCIDA ED AUTONOMA RESPONSABILITA’ DECISIONALE</a:t>
            </a:r>
            <a:endParaRPr lang="it-IT" sz="2000" b="1" dirty="0">
              <a:solidFill>
                <a:srgbClr val="FF0066"/>
              </a:solidFill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6350" y="4763"/>
          <a:ext cx="18065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Acrobat Document" r:id="rId2" imgW="1811020" imgH="977265" progId="AcroExch.Document.DC">
                  <p:embed/>
                </p:oleObj>
              </mc:Choice>
              <mc:Fallback>
                <p:oleObj name="Acrobat Document" r:id="rId2" imgW="1811020" imgH="977265" progId="AcroExch.Document.DC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413" t="4630" r="18906" b="-926"/>
                      <a:stretch>
                        <a:fillRect/>
                      </a:stretch>
                    </p:blipFill>
                    <p:spPr bwMode="auto">
                      <a:xfrm>
                        <a:off x="6350" y="4763"/>
                        <a:ext cx="180657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Personalizzato 1">
      <a:dk1>
        <a:srgbClr val="DBF5F9"/>
      </a:dk1>
      <a:lt1>
        <a:srgbClr val="B2E9F2"/>
      </a:lt1>
      <a:dk2>
        <a:srgbClr val="DBF5F9"/>
      </a:dk2>
      <a:lt2>
        <a:srgbClr val="DBF5F9"/>
      </a:lt2>
      <a:accent1>
        <a:srgbClr val="21B2C8"/>
      </a:accent1>
      <a:accent2>
        <a:srgbClr val="5DF0F6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1719</Words>
  <Application>WPS Presentation</Application>
  <PresentationFormat>Presentazione su schermo (4:3)</PresentationFormat>
  <Paragraphs>99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12</vt:i4>
      </vt:variant>
    </vt:vector>
  </HeadingPairs>
  <TitlesOfParts>
    <vt:vector size="36" baseType="lpstr">
      <vt:lpstr>Arial</vt:lpstr>
      <vt:lpstr>SimSun</vt:lpstr>
      <vt:lpstr>Wingdings</vt:lpstr>
      <vt:lpstr>Wingdings 2</vt:lpstr>
      <vt:lpstr>Algerian</vt:lpstr>
      <vt:lpstr>Arial Black</vt:lpstr>
      <vt:lpstr>Arial Rounded MT Bold</vt:lpstr>
      <vt:lpstr>Constantia</vt:lpstr>
      <vt:lpstr>Microsoft YaHei</vt:lpstr>
      <vt:lpstr>Arial Unicode MS</vt:lpstr>
      <vt:lpstr>Calibri</vt:lpstr>
      <vt:lpstr>Equinozio</vt:lpstr>
      <vt:lpstr>AcroExch.Document.DC</vt:lpstr>
      <vt:lpstr>AcroExch.Document.DC</vt:lpstr>
      <vt:lpstr>AcroExch.Document.DC</vt:lpstr>
      <vt:lpstr>AcroExch.Document.DC</vt:lpstr>
      <vt:lpstr>AcroExch.Document.DC</vt:lpstr>
      <vt:lpstr>AcroExch.Document.DC</vt:lpstr>
      <vt:lpstr>AcroExch.Document.DC</vt:lpstr>
      <vt:lpstr>AcroExch.Document.DC</vt:lpstr>
      <vt:lpstr>AcroExch.Document.DC</vt:lpstr>
      <vt:lpstr>AcroExch.Document.DC</vt:lpstr>
      <vt:lpstr>AcroExch.Document.DC</vt:lpstr>
      <vt:lpstr>AcroExch.Document.DC</vt:lpstr>
      <vt:lpstr>PowerPoint 演示文稿</vt:lpstr>
      <vt:lpstr>LA STORIA </vt:lpstr>
      <vt:lpstr>“CENTRO DI AIUTO ALLA VITA”</vt:lpstr>
      <vt:lpstr>PowerPoint 演示文稿</vt:lpstr>
      <vt:lpstr>PowerPoint 演示文稿</vt:lpstr>
      <vt:lpstr>“ consulTORIO familiare” RIVOLTA ALLA PERSONA SENZA ALCUNA DIFFERENZIAZIONE SOCIALE O RELIGIOSA</vt:lpstr>
      <vt:lpstr>PowerPoint 演示文稿</vt:lpstr>
      <vt:lpstr>PowerPoint 演示文稿</vt:lpstr>
      <vt:lpstr>PowerPoint 演示文稿</vt:lpstr>
      <vt:lpstr>Presso il Centro  operano </vt:lpstr>
      <vt:lpstr>PowerPoint 演示文稿</vt:lpstr>
      <vt:lpstr>PowerPoint 演示文稿</vt:lpstr>
    </vt:vector>
  </TitlesOfParts>
  <Company>Enel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Blandino Marco</dc:creator>
  <cp:lastModifiedBy>Fernando Gatto</cp:lastModifiedBy>
  <cp:revision>35</cp:revision>
  <dcterms:created xsi:type="dcterms:W3CDTF">2012-09-05T13:29:00Z</dcterms:created>
  <dcterms:modified xsi:type="dcterms:W3CDTF">2025-11-28T14:37:40Z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2A83234DCE1142A5AA8D8FC4A3E5F78C_13</vt:lpwstr>
  </property>
  <property fmtid="{D5CDD505-2E9C-101B-9397-08002B2CF9AE}" pid="3" name="KSOProductBuildVer">
    <vt:lpwstr>1033-12.2.0.22222</vt:lpwstr>
  </property>
</Properties>
</file>